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4" r:id="rId2"/>
  </p:sldMasterIdLst>
  <p:notesMasterIdLst>
    <p:notesMasterId r:id="rId15"/>
  </p:notesMasterIdLst>
  <p:handoutMasterIdLst>
    <p:handoutMasterId r:id="rId16"/>
  </p:handoutMasterIdLst>
  <p:sldIdLst>
    <p:sldId id="256" r:id="rId3"/>
    <p:sldId id="356" r:id="rId4"/>
    <p:sldId id="353" r:id="rId5"/>
    <p:sldId id="355" r:id="rId6"/>
    <p:sldId id="358" r:id="rId7"/>
    <p:sldId id="343" r:id="rId8"/>
    <p:sldId id="336" r:id="rId9"/>
    <p:sldId id="334" r:id="rId10"/>
    <p:sldId id="335" r:id="rId11"/>
    <p:sldId id="338" r:id="rId12"/>
    <p:sldId id="339" r:id="rId13"/>
    <p:sldId id="357" r:id="rId14"/>
  </p:sldIdLst>
  <p:sldSz cx="9144000" cy="6858000" type="screen4x3"/>
  <p:notesSz cx="7010400" cy="9296400"/>
  <p:custDataLst>
    <p:tags r:id="rId1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 userDrawn="1">
          <p15:clr>
            <a:srgbClr val="A4A3A4"/>
          </p15:clr>
        </p15:guide>
        <p15:guide id="2" pos="2116" userDrawn="1">
          <p15:clr>
            <a:srgbClr val="A4A3A4"/>
          </p15:clr>
        </p15:guide>
        <p15:guide id="3" orient="horz" pos="2929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45" autoAdjust="0"/>
    <p:restoredTop sz="97036" autoAdjust="0"/>
  </p:normalViewPr>
  <p:slideViewPr>
    <p:cSldViewPr snapToGrid="0">
      <p:cViewPr varScale="1">
        <p:scale>
          <a:sx n="181" d="100"/>
          <a:sy n="181" d="100"/>
        </p:scale>
        <p:origin x="176" y="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522" y="-62"/>
      </p:cViewPr>
      <p:guideLst>
        <p:guide orient="horz" pos="2836"/>
        <p:guide pos="2116"/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fld id="{1AB82522-7EA1-4AEB-824D-34120ADF9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EA25AEE-4BA5-4963-949D-D3A2990E8B91}" type="datetimeFigureOut">
              <a:rPr lang="en-US"/>
              <a:pPr>
                <a:defRPr/>
              </a:pPr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426"/>
            <a:ext cx="5607050" cy="4181475"/>
          </a:xfrm>
          <a:prstGeom prst="rect">
            <a:avLst/>
          </a:prstGeom>
        </p:spPr>
        <p:txBody>
          <a:bodyPr vert="horz" lIns="91705" tIns="45853" rIns="91705" bIns="458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9F53227-163E-4528-8660-286FD036E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21BC44-6C51-4834-8091-CFC24AC7B85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8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81000" y="111976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3619"/>
            <a:ext cx="91440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US" sz="3600" i="1" u="none">
                <a:cs typeface="+mn-cs"/>
              </a:rPr>
              <a:t>Air Force Institute of Technology</a:t>
            </a:r>
            <a:endParaRPr lang="en-US" sz="4000" i="1" u="none"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97215" y="3505200"/>
            <a:ext cx="5013385" cy="10477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ctrTitle" hasCustomPrompt="1"/>
            <p:custDataLst>
              <p:tags r:id="rId5"/>
            </p:custDataLst>
          </p:nvPr>
        </p:nvSpPr>
        <p:spPr bwMode="auto">
          <a:xfrm>
            <a:off x="3372928" y="1600200"/>
            <a:ext cx="5275772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i="0" baseline="0"/>
            </a:lvl1pPr>
          </a:lstStyle>
          <a:p>
            <a:r>
              <a:rPr lang="en-US" sz="3600" dirty="0"/>
              <a:t>System Architecture</a:t>
            </a:r>
            <a:br>
              <a:rPr lang="en-US" sz="3600" dirty="0"/>
            </a:br>
            <a:r>
              <a:rPr lang="en-US" sz="3600" dirty="0"/>
              <a:t>SENG 640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607B88E-5E18-4868-8258-D23E4D7A08B7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8" cstate="print"/>
          <a:srcRect l="1755" r="-2106" b="-21826"/>
          <a:stretch>
            <a:fillRect/>
          </a:stretch>
        </p:blipFill>
        <p:spPr bwMode="auto">
          <a:xfrm>
            <a:off x="385324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shield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8937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2873761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216D77E-8822-4F24-B865-2C1D1CE7CEF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9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3550" y="274638"/>
            <a:ext cx="2117725" cy="5586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203950" cy="558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F5B960A-E044-4660-B974-A0F4A50B58D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0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47767B4-DD28-4078-BBA1-0E7BD3306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15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474EE77-5536-4876-863D-6703CD8B1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49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181AC80-441B-40BA-8AFB-564B9F99F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10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96A24C4B-53BF-45AB-82D1-8DB71FF13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04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E432B34-307B-466A-AAA3-BA31A26A8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29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8200" y="6553200"/>
            <a:ext cx="685800" cy="203200"/>
          </a:xfrm>
        </p:spPr>
        <p:txBody>
          <a:bodyPr/>
          <a:lstStyle>
            <a:lvl1pPr>
              <a:defRPr sz="1200" b="0" u="none"/>
            </a:lvl1pPr>
          </a:lstStyle>
          <a:p>
            <a:pPr>
              <a:defRPr/>
            </a:pPr>
            <a:fld id="{2EB3DEF1-F8EC-4E70-ABF6-8302B6270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08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763EE9D2-6740-4EB4-8E51-1885D7A82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86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8FB292F-F170-4EEA-AE66-F927E91C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79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5554" y="152400"/>
            <a:ext cx="6435305" cy="694493"/>
          </a:xfrm>
          <a:prstGeom prst="rect">
            <a:avLst/>
          </a:prstGeom>
        </p:spPr>
        <p:txBody>
          <a:bodyPr/>
          <a:lstStyle>
            <a:lvl1pPr algn="ctr">
              <a:defRPr sz="32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3893" y="1139885"/>
            <a:ext cx="8438786" cy="4324350"/>
          </a:xfrm>
        </p:spPr>
        <p:txBody>
          <a:bodyPr/>
          <a:lstStyle>
            <a:lvl2pPr marL="628650" indent="-284163">
              <a:defRPr b="0"/>
            </a:lvl2pPr>
            <a:lvl3pPr marL="974725" indent="-285750">
              <a:defRPr sz="1800" b="0"/>
            </a:lvl3pPr>
            <a:lvl4pPr marL="1371600" indent="-285750">
              <a:defRPr sz="1600"/>
            </a:lvl4pPr>
            <a:lvl5pPr marL="1768475" indent="-293688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642D102-6127-4C83-914E-CBB4CB7F0BB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777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3C2B372-8611-4FC4-B325-D94E29E59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05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DADD32A-06D5-4544-9FAD-502FB3D6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99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3175"/>
            <a:ext cx="2057400" cy="612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175"/>
            <a:ext cx="6019800" cy="612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C66A5665-9F6E-4242-9F9D-9A94E971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3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-3175"/>
            <a:ext cx="8229600" cy="6129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AFC6B57A-491D-48A0-9183-91C7C8949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670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5592D88-4C7F-479B-AA74-1F27B7AEFB2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C7A12CA-3EF0-44CE-92D5-513D06DE291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39AD4BB-EC7F-4D5E-B184-89330C80547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74EA89C-6B81-4D85-9345-C1EDAB18D1D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F8D7B88-9704-4760-981A-DC0D62026735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9FE1AB4-8D89-434D-85CC-B0C79482085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F3EAC1C-DBCE-4FAE-AC77-0F381F3501C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6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55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81000" y="99037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>
          <a:xfrm>
            <a:off x="8458200" y="6553200"/>
            <a:ext cx="685800" cy="203200"/>
          </a:xfrm>
          <a:prstGeom prst="rect">
            <a:avLst/>
          </a:prstGeom>
          <a:ln/>
        </p:spPr>
        <p:txBody>
          <a:bodyPr/>
          <a:lstStyle>
            <a:lvl1pPr>
              <a:defRPr sz="1200" b="0" u="none"/>
            </a:lvl1pPr>
          </a:lstStyle>
          <a:p>
            <a:pPr algn="r">
              <a:defRPr/>
            </a:pPr>
            <a:fld id="{B5FCEF36-23CB-40D5-B03F-3C626FA7EF99}" type="slidenum">
              <a:rPr lang="en-US" smtClean="0">
                <a:solidFill>
                  <a:srgbClr val="000000"/>
                </a:solidFill>
                <a:cs typeface="+mn-cs"/>
              </a:rPr>
              <a:pPr algn="r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1" descr="chrmblue_std small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AFIT(good)"/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Placeholder 8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81875" y="6654800"/>
            <a:ext cx="10763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02400"/>
            <a:ext cx="2895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37BE3FF-7030-467D-B6BF-3D4ECB6BE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-3175"/>
            <a:ext cx="65452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54" name="Group 139"/>
          <p:cNvGrpSpPr>
            <a:grpSpLocks/>
          </p:cNvGrpSpPr>
          <p:nvPr userDrawn="1"/>
        </p:nvGrpSpPr>
        <p:grpSpPr bwMode="auto">
          <a:xfrm>
            <a:off x="0" y="1008063"/>
            <a:ext cx="9144000" cy="228600"/>
            <a:chOff x="0" y="599"/>
            <a:chExt cx="5760" cy="144"/>
          </a:xfrm>
        </p:grpSpPr>
        <p:sp>
          <p:nvSpPr>
            <p:cNvPr id="40076" name="Rectangle 140"/>
            <p:cNvSpPr>
              <a:spLocks noChangeArrowheads="1"/>
            </p:cNvSpPr>
            <p:nvPr userDrawn="1"/>
          </p:nvSpPr>
          <p:spPr bwMode="auto">
            <a:xfrm>
              <a:off x="0" y="599"/>
              <a:ext cx="5760" cy="48"/>
            </a:xfrm>
            <a:prstGeom prst="rect">
              <a:avLst/>
            </a:prstGeom>
            <a:solidFill>
              <a:srgbClr val="FF0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 userDrawn="1"/>
          </p:nvSpPr>
          <p:spPr bwMode="auto">
            <a:xfrm>
              <a:off x="0" y="695"/>
              <a:ext cx="5760" cy="4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55" name="Picture 147" descr="Netwarcom Silver Stars Large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Course Introduction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Dr. Torrey Wagner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Textbook &amp; Software</a:t>
            </a:r>
          </a:p>
        </p:txBody>
      </p:sp>
      <p:sp>
        <p:nvSpPr>
          <p:cNvPr id="4" name="Rectangle 3"/>
          <p:cNvSpPr/>
          <p:nvPr/>
        </p:nvSpPr>
        <p:spPr>
          <a:xfrm>
            <a:off x="3099660" y="1103907"/>
            <a:ext cx="50563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u="none" dirty="0"/>
              <a:t>Required: </a:t>
            </a:r>
          </a:p>
          <a:p>
            <a:r>
              <a:rPr lang="en-US" u="none" dirty="0"/>
              <a:t>Hands-On Machine Learning with Scikit-Learn &amp; </a:t>
            </a:r>
            <a:r>
              <a:rPr lang="en-US" u="none" dirty="0" err="1"/>
              <a:t>Tensorflow</a:t>
            </a:r>
            <a:r>
              <a:rPr lang="en-US" u="none" dirty="0"/>
              <a:t>, by </a:t>
            </a:r>
            <a:r>
              <a:rPr lang="en-US" u="none" dirty="0" err="1"/>
              <a:t>Aurelien</a:t>
            </a:r>
            <a:r>
              <a:rPr lang="en-US" u="none" dirty="0"/>
              <a:t> </a:t>
            </a:r>
            <a:r>
              <a:rPr lang="en-US" u="none" dirty="0" err="1"/>
              <a:t>Geron</a:t>
            </a:r>
            <a:r>
              <a:rPr lang="en-US" u="none" dirty="0"/>
              <a:t>, 3</a:t>
            </a:r>
            <a:r>
              <a:rPr lang="en-US" u="none" baseline="30000" dirty="0"/>
              <a:t>rd</a:t>
            </a:r>
            <a:r>
              <a:rPr lang="en-US" u="none" dirty="0"/>
              <a:t> edition, 2023.</a:t>
            </a:r>
          </a:p>
          <a:p>
            <a:endParaRPr lang="en-US" u="none" dirty="0"/>
          </a:p>
          <a:p>
            <a:r>
              <a:rPr lang="en-US" u="none" dirty="0"/>
              <a:t>Introduction to Statistical Learning with Applications in Python, 2023. (free download)</a:t>
            </a:r>
          </a:p>
          <a:p>
            <a:endParaRPr lang="en-US" u="none" dirty="0"/>
          </a:p>
          <a:p>
            <a:r>
              <a:rPr lang="en-US" u="none" dirty="0"/>
              <a:t>.ipynb python environment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1F4AB-47DD-7A42-9AAD-E51878AF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58" y="4948466"/>
            <a:ext cx="3130098" cy="1664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41A87-620E-0401-27D4-8053DC32A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85" y="1428694"/>
            <a:ext cx="1794520" cy="2390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5F32B-6D68-AF12-7C56-C9E7FF67E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85" y="3910817"/>
            <a:ext cx="1737361" cy="26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16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Syllabus &amp; Schedule Review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9A080-C002-5037-8F7F-BC9B8A5E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1337699"/>
            <a:ext cx="4807634" cy="4182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4A47CD-AFCB-3B41-9D9F-6343C565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78" y="3396342"/>
            <a:ext cx="4276308" cy="30054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063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239713" y="0"/>
            <a:ext cx="9144001" cy="977900"/>
          </a:xfrm>
        </p:spPr>
        <p:txBody>
          <a:bodyPr>
            <a:normAutofit/>
          </a:bodyPr>
          <a:lstStyle/>
          <a:p>
            <a:r>
              <a:rPr lang="en-US" sz="2000" dirty="0"/>
              <a:t>Former Secretary of Defense </a:t>
            </a:r>
            <a:br>
              <a:rPr lang="en-US" sz="2400" dirty="0"/>
            </a:br>
            <a:r>
              <a:rPr lang="en-US" sz="2400" dirty="0"/>
              <a:t>AI Motivation</a:t>
            </a:r>
            <a:r>
              <a:rPr lang="en-US" altLang="en-US" sz="2400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4BFF7-E0B9-8C40-9A4A-EA0F564A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88" y="2137678"/>
            <a:ext cx="6225702" cy="3469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B8132-03A3-2448-9F3B-EEAF35567B99}"/>
              </a:ext>
            </a:extLst>
          </p:cNvPr>
          <p:cNvSpPr txBox="1"/>
          <p:nvPr/>
        </p:nvSpPr>
        <p:spPr>
          <a:xfrm>
            <a:off x="1303506" y="5885234"/>
            <a:ext cx="6657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none" dirty="0"/>
              <a:t>DoD Artificial Intelligence Symposium (2020)</a:t>
            </a:r>
          </a:p>
        </p:txBody>
      </p:sp>
    </p:spTree>
    <p:extLst>
      <p:ext uri="{BB962C8B-B14F-4D97-AF65-F5344CB8AC3E}">
        <p14:creationId xmlns:p14="http://schemas.microsoft.com/office/powerpoint/2010/main" val="14445624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1" y="75414"/>
            <a:ext cx="9144001" cy="977900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  <a:r>
              <a:rPr lang="en-US" alt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601F9-DB4E-944F-A68C-2FD97FA4D3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1184" y="1365004"/>
            <a:ext cx="7668098" cy="44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3811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1" y="75414"/>
            <a:ext cx="9144001" cy="977900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  <a:r>
              <a:rPr lang="en-US" altLang="en-US" dirty="0"/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64494-0B6A-5F42-9093-A20560F9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36" y="1123005"/>
            <a:ext cx="5370922" cy="53709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66333A-710E-3549-8BDE-B642720A62EB}"/>
              </a:ext>
            </a:extLst>
          </p:cNvPr>
          <p:cNvSpPr/>
          <p:nvPr/>
        </p:nvSpPr>
        <p:spPr>
          <a:xfrm>
            <a:off x="108408" y="6493927"/>
            <a:ext cx="66182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u="none" dirty="0">
                <a:latin typeface="Cambria" panose="02040503050406030204" pitchFamily="18" charset="0"/>
              </a:rPr>
              <a:t>Stefan van </a:t>
            </a:r>
            <a:r>
              <a:rPr lang="en-US" sz="1100" u="none" dirty="0" err="1">
                <a:latin typeface="Cambria" panose="02040503050406030204" pitchFamily="18" charset="0"/>
              </a:rPr>
              <a:t>Duin</a:t>
            </a:r>
            <a:r>
              <a:rPr lang="en-US" sz="1100" u="none" dirty="0">
                <a:latin typeface="Cambria" panose="02040503050406030204" pitchFamily="18" charset="0"/>
              </a:rPr>
              <a:t> &amp; Naser </a:t>
            </a:r>
            <a:r>
              <a:rPr lang="en-US" sz="1100" u="none" dirty="0" err="1">
                <a:latin typeface="Cambria" panose="02040503050406030204" pitchFamily="18" charset="0"/>
              </a:rPr>
              <a:t>Bakhshi</a:t>
            </a:r>
            <a:r>
              <a:rPr lang="en-US" sz="1100" u="none" dirty="0">
                <a:latin typeface="Cambria" panose="02040503050406030204" pitchFamily="18" charset="0"/>
              </a:rPr>
              <a:t>, </a:t>
            </a:r>
            <a:r>
              <a:rPr lang="en-US" sz="1100" i="1" u="none" dirty="0">
                <a:latin typeface="Cambria" panose="02040503050406030204" pitchFamily="18" charset="0"/>
              </a:rPr>
              <a:t>Part 1: Artificial Intelligence Defined</a:t>
            </a:r>
            <a:r>
              <a:rPr lang="en-US" sz="1100" u="none" dirty="0">
                <a:latin typeface="Cambria" panose="02040503050406030204" pitchFamily="18" charset="0"/>
              </a:rPr>
              <a:t>, Deloitte, 28 March 2017 </a:t>
            </a:r>
            <a:endParaRPr lang="en-US" sz="1100" u="non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491730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239713" y="0"/>
            <a:ext cx="9144001" cy="977900"/>
          </a:xfrm>
        </p:spPr>
        <p:txBody>
          <a:bodyPr>
            <a:normAutofit/>
          </a:bodyPr>
          <a:lstStyle/>
          <a:p>
            <a:r>
              <a:rPr lang="en-US" sz="2000" dirty="0"/>
              <a:t>Former Secretary of Defense </a:t>
            </a:r>
            <a:br>
              <a:rPr lang="en-US" sz="2400" dirty="0"/>
            </a:br>
            <a:r>
              <a:rPr lang="en-US" sz="2400" dirty="0"/>
              <a:t>AI Introduction</a:t>
            </a:r>
            <a:r>
              <a:rPr lang="en-US" altLang="en-US" sz="2400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4BFF7-E0B9-8C40-9A4A-EA0F564A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88" y="2137678"/>
            <a:ext cx="6225702" cy="3469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9B8132-03A3-2448-9F3B-EEAF35567B99}"/>
              </a:ext>
            </a:extLst>
          </p:cNvPr>
          <p:cNvSpPr txBox="1"/>
          <p:nvPr/>
        </p:nvSpPr>
        <p:spPr>
          <a:xfrm>
            <a:off x="1303506" y="5885234"/>
            <a:ext cx="6657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none" dirty="0"/>
              <a:t>DoD Artificial Intelligence Symposium (2020)</a:t>
            </a:r>
          </a:p>
        </p:txBody>
      </p:sp>
    </p:spTree>
    <p:extLst>
      <p:ext uri="{BB962C8B-B14F-4D97-AF65-F5344CB8AC3E}">
        <p14:creationId xmlns:p14="http://schemas.microsoft.com/office/powerpoint/2010/main" val="14017364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-1324465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i="0" dirty="0"/>
              <a:t>About Your Instructor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93348" y="1288143"/>
            <a:ext cx="7842508" cy="4979510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sz="1800" dirty="0"/>
              <a:t>Assistant Professor – AFIT</a:t>
            </a:r>
          </a:p>
          <a:p>
            <a:pPr lvl="1" eaLnBrk="1" hangingPunct="1">
              <a:lnSpc>
                <a:spcPct val="95000"/>
              </a:lnSpc>
            </a:pPr>
            <a:r>
              <a:rPr lang="en-US" sz="1400" dirty="0"/>
              <a:t>Taught dozens of graduate courses, advised 13 master’s students</a:t>
            </a:r>
          </a:p>
          <a:p>
            <a:pPr lvl="1" eaLnBrk="1" hangingPunct="1">
              <a:lnSpc>
                <a:spcPct val="95000"/>
              </a:lnSpc>
            </a:pPr>
            <a:r>
              <a:rPr lang="en-US" sz="1400" dirty="0"/>
              <a:t>Capstone project advisor for 200+ Data Analytics certificate graduates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Many journal publications &amp; conference papers</a:t>
            </a:r>
          </a:p>
          <a:p>
            <a:pPr lvl="1" eaLnBrk="1" hangingPunct="1">
              <a:lnSpc>
                <a:spcPct val="95000"/>
              </a:lnSpc>
            </a:pPr>
            <a:r>
              <a:rPr lang="en-US" sz="1400" dirty="0"/>
              <a:t>12+ on machine learning &amp; agile software topics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NASIC Squadron Commander, Director of Operations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Executive Officer to the AFRL Commander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AFRL Section Chief, Branch Chief, Deputy Division Chief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AFIT PhD - EE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UK Exchange Officer w/ Systems Engineering masters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NASIC Analyst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EE undergraduate (AF ROTC)</a:t>
            </a:r>
          </a:p>
          <a:p>
            <a:pPr eaLnBrk="1" hangingPunct="1">
              <a:lnSpc>
                <a:spcPct val="95000"/>
              </a:lnSpc>
            </a:pPr>
            <a:endParaRPr lang="en-US" sz="1800" dirty="0"/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Working with neural networks “before it was cool”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Interested in alternative energy since 2000 </a:t>
            </a:r>
          </a:p>
          <a:p>
            <a:pPr eaLnBrk="1" hangingPunct="1">
              <a:lnSpc>
                <a:spcPct val="95000"/>
              </a:lnSpc>
            </a:pPr>
            <a:r>
              <a:rPr lang="en-US" sz="1800" dirty="0"/>
              <a:t>Fun fact:  I have 9 kW of solar on my roof, and drive a 33 kWh battery-powered Ford Focus Electric, &amp; 73 kWh Subaru </a:t>
            </a:r>
            <a:r>
              <a:rPr lang="en-US" sz="1800" dirty="0" err="1"/>
              <a:t>Solterra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74D0EF-8DA3-F0CD-4B9E-71C12370D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97" y="4042665"/>
            <a:ext cx="1669256" cy="152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3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239713" y="0"/>
            <a:ext cx="9144001" cy="977900"/>
          </a:xfrm>
        </p:spPr>
        <p:txBody>
          <a:bodyPr/>
          <a:lstStyle/>
          <a:p>
            <a:r>
              <a:rPr lang="en-US" dirty="0"/>
              <a:t>Course Objectives</a:t>
            </a:r>
            <a:r>
              <a:rPr lang="en-US" altLang="en-US" sz="3200" dirty="0"/>
              <a:t> 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 bwMode="auto">
          <a:xfrm>
            <a:off x="381000" y="13716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en-US" dirty="0"/>
              <a:t>Student Learning Objectives (SLO)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Students will thoroughly understand several machine learning processes and methods required to model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Students will apply machine learning processes and methods in a systematic manner to support the Air Force becoming a more data-driven organization.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Students will gain proficiency using Python to implement model building, performance assessment and the evaluation and interpretation of model results.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dirty="0"/>
              <a:t>Students will effectively communicate technically complex ideas and concepts in both written and spoken formats.</a:t>
            </a:r>
          </a:p>
          <a:p>
            <a:endParaRPr lang="en-US" sz="1800" b="0" dirty="0"/>
          </a:p>
          <a:p>
            <a:pPr>
              <a:buFontTx/>
              <a:buNone/>
            </a:pPr>
            <a:endParaRPr lang="en-US" altLang="en-US" sz="1600" dirty="0"/>
          </a:p>
          <a:p>
            <a:pPr>
              <a:buFontTx/>
              <a:buNone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60745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239713" y="0"/>
            <a:ext cx="9144001" cy="977900"/>
          </a:xfrm>
        </p:spPr>
        <p:txBody>
          <a:bodyPr>
            <a:normAutofit/>
          </a:bodyPr>
          <a:lstStyle/>
          <a:p>
            <a:r>
              <a:rPr lang="en-US" sz="2800" dirty="0"/>
              <a:t>Data Analytics Program Objectives</a:t>
            </a:r>
            <a:r>
              <a:rPr lang="en-US" altLang="en-US" sz="2800" dirty="0"/>
              <a:t> 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 bwMode="auto">
          <a:xfrm>
            <a:off x="381000" y="13716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The Data Analytics Master’s degree produces graduates who possess: </a:t>
            </a:r>
          </a:p>
          <a:p>
            <a:pPr lvl="1"/>
            <a:r>
              <a:rPr lang="en-US" dirty="0"/>
              <a:t>Breadth. Apply foundational data analytics techniques to both improve operations and enable evidence-based decision-making for military and industrial applications. </a:t>
            </a:r>
          </a:p>
          <a:p>
            <a:pPr lvl="1"/>
            <a:r>
              <a:rPr lang="en-US" dirty="0"/>
              <a:t>Depth. Are well educated, highly valued, and successful data analytics professionals that continually identify and act on potential data analytic applications helping their organizations function effectively and efficiently as data-driven organizations. </a:t>
            </a:r>
          </a:p>
          <a:p>
            <a:pPr lvl="1"/>
            <a:r>
              <a:rPr lang="en-US" dirty="0"/>
              <a:t>Professionalism. Professionally communicate analytic solutions and results. </a:t>
            </a:r>
          </a:p>
          <a:p>
            <a:pPr lvl="1"/>
            <a:r>
              <a:rPr lang="en-US" dirty="0"/>
              <a:t>A passion for lifelong learning. Continue to pursue lifelong multidisciplinary learning by following, understanding, and implementing advances in the data analytics field. </a:t>
            </a:r>
          </a:p>
          <a:p>
            <a:pPr>
              <a:buFontTx/>
              <a:buNone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8466178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Certificate Courses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894" y="1139885"/>
            <a:ext cx="4384734" cy="297010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DASC 500 Data Analytics</a:t>
            </a:r>
          </a:p>
          <a:p>
            <a:pPr lvl="1"/>
            <a:r>
              <a:rPr lang="en-US" dirty="0"/>
              <a:t>Intro to Data Analytics</a:t>
            </a:r>
          </a:p>
          <a:p>
            <a:pPr lvl="1"/>
            <a:r>
              <a:rPr lang="en-US" dirty="0"/>
              <a:t>CRISP-DM</a:t>
            </a:r>
          </a:p>
          <a:p>
            <a:pPr lvl="1"/>
            <a:r>
              <a:rPr lang="en-US" dirty="0"/>
              <a:t>Data visualization</a:t>
            </a:r>
          </a:p>
          <a:p>
            <a:pPr lvl="1"/>
            <a:r>
              <a:rPr lang="en-US" dirty="0"/>
              <a:t>Sample selection</a:t>
            </a:r>
          </a:p>
          <a:p>
            <a:pPr lvl="1"/>
            <a:r>
              <a:rPr lang="en-US" dirty="0"/>
              <a:t>Probability &amp; statistics</a:t>
            </a:r>
          </a:p>
          <a:p>
            <a:pPr lvl="1"/>
            <a:r>
              <a:rPr lang="en-US" dirty="0"/>
              <a:t>Regression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58628" y="1139885"/>
            <a:ext cx="4384734" cy="29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0">
                <a:solidFill>
                  <a:schemeClr val="tx1"/>
                </a:solidFill>
                <a:latin typeface="+mn-lt"/>
              </a:defRPr>
            </a:lvl2pPr>
            <a:lvl3pPr marL="97472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1800" b="0">
                <a:solidFill>
                  <a:schemeClr val="tx1"/>
                </a:solidFill>
                <a:latin typeface="+mn-lt"/>
              </a:defRPr>
            </a:lvl3pPr>
            <a:lvl4pPr marL="13716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176847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u="none" dirty="0"/>
              <a:t>DASC 501 Databases</a:t>
            </a:r>
          </a:p>
          <a:p>
            <a:pPr lvl="1"/>
            <a:r>
              <a:rPr lang="en-US" u="none" dirty="0"/>
              <a:t>Data Categorization</a:t>
            </a:r>
          </a:p>
          <a:p>
            <a:pPr lvl="1"/>
            <a:r>
              <a:rPr lang="en-US" u="none" dirty="0"/>
              <a:t>Data Types</a:t>
            </a:r>
          </a:p>
          <a:p>
            <a:pPr lvl="1"/>
            <a:r>
              <a:rPr lang="en-US" u="none" dirty="0"/>
              <a:t>Normalization</a:t>
            </a:r>
          </a:p>
          <a:p>
            <a:pPr lvl="1"/>
            <a:r>
              <a:rPr lang="en-US" u="none" dirty="0"/>
              <a:t>Indexing</a:t>
            </a:r>
          </a:p>
          <a:p>
            <a:pPr lvl="1"/>
            <a:r>
              <a:rPr lang="en-US" u="none" dirty="0"/>
              <a:t>Tables</a:t>
            </a:r>
          </a:p>
          <a:p>
            <a:pPr lvl="1"/>
            <a:r>
              <a:rPr lang="en-US" u="none" dirty="0"/>
              <a:t>Query Wizards and Select Queries</a:t>
            </a:r>
          </a:p>
          <a:p>
            <a:pPr lvl="1"/>
            <a:r>
              <a:rPr lang="en-US" u="none" dirty="0"/>
              <a:t>Forms</a:t>
            </a:r>
          </a:p>
          <a:p>
            <a:pPr lvl="1"/>
            <a:r>
              <a:rPr lang="en-US" u="none" dirty="0"/>
              <a:t>Reports</a:t>
            </a:r>
          </a:p>
          <a:p>
            <a:pPr lvl="1"/>
            <a:r>
              <a:rPr lang="en-US" u="none" dirty="0"/>
              <a:t>Macros</a:t>
            </a:r>
          </a:p>
          <a:p>
            <a:pPr lvl="0"/>
            <a:endParaRPr lang="en-US" u="none" dirty="0"/>
          </a:p>
          <a:p>
            <a:pPr lvl="0"/>
            <a:endParaRPr lang="en-US" u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70430-3A5D-2846-BA1C-846CFA66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84" y="3809830"/>
            <a:ext cx="3205153" cy="30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Certificate Courses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894" y="1139885"/>
            <a:ext cx="4384734" cy="297010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DASC 511 OOP using Python</a:t>
            </a:r>
          </a:p>
          <a:p>
            <a:pPr lvl="1"/>
            <a:r>
              <a:rPr lang="en-US" dirty="0"/>
              <a:t>Programming Language Concepts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Unified Modeling Language </a:t>
            </a:r>
          </a:p>
          <a:p>
            <a:pPr lvl="1"/>
            <a:r>
              <a:rPr lang="en-US" dirty="0"/>
              <a:t>Programming Paradigms</a:t>
            </a:r>
          </a:p>
          <a:p>
            <a:pPr lvl="1"/>
            <a:r>
              <a:rPr lang="en-US" dirty="0"/>
              <a:t>OOP Concepts</a:t>
            </a:r>
          </a:p>
          <a:p>
            <a:pPr lvl="1"/>
            <a:r>
              <a:rPr lang="en-US" dirty="0"/>
              <a:t>State and Variables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Classes</a:t>
            </a:r>
          </a:p>
          <a:p>
            <a:pPr lvl="1"/>
            <a:r>
              <a:rPr lang="en-US" dirty="0"/>
              <a:t>Tree and Graph Data Structures</a:t>
            </a: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58628" y="1139885"/>
            <a:ext cx="4384734" cy="297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0">
                <a:solidFill>
                  <a:schemeClr val="tx1"/>
                </a:solidFill>
                <a:latin typeface="+mn-lt"/>
              </a:defRPr>
            </a:lvl2pPr>
            <a:lvl3pPr marL="97472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1800" b="0">
                <a:solidFill>
                  <a:schemeClr val="tx1"/>
                </a:solidFill>
                <a:latin typeface="+mn-lt"/>
              </a:defRPr>
            </a:lvl3pPr>
            <a:lvl4pPr marL="13716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176847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u="none" dirty="0"/>
              <a:t>DASC 512 - Applied Statistics using Python </a:t>
            </a:r>
          </a:p>
          <a:p>
            <a:pPr lvl="1"/>
            <a:r>
              <a:rPr lang="en-US" u="none" dirty="0"/>
              <a:t>Populations</a:t>
            </a:r>
          </a:p>
          <a:p>
            <a:pPr lvl="1"/>
            <a:r>
              <a:rPr lang="en-US" u="none" dirty="0"/>
              <a:t>Distributions</a:t>
            </a:r>
          </a:p>
          <a:p>
            <a:pPr lvl="1"/>
            <a:r>
              <a:rPr lang="en-US" u="none" dirty="0"/>
              <a:t>Univariate Distributions </a:t>
            </a:r>
          </a:p>
          <a:p>
            <a:pPr lvl="1"/>
            <a:r>
              <a:rPr lang="en-US" u="none" dirty="0"/>
              <a:t>Hypothesis Testing</a:t>
            </a:r>
          </a:p>
          <a:p>
            <a:pPr lvl="1"/>
            <a:r>
              <a:rPr lang="en-US" u="none" dirty="0"/>
              <a:t>Normality</a:t>
            </a:r>
          </a:p>
          <a:p>
            <a:pPr lvl="1"/>
            <a:r>
              <a:rPr lang="en-US" u="none" dirty="0"/>
              <a:t>Tests for Mean and Variance </a:t>
            </a:r>
          </a:p>
          <a:p>
            <a:pPr lvl="1"/>
            <a:r>
              <a:rPr lang="en-US" u="none" dirty="0"/>
              <a:t>Confidence Intervals</a:t>
            </a:r>
          </a:p>
          <a:p>
            <a:pPr lvl="1"/>
            <a:r>
              <a:rPr lang="en-US" u="none" dirty="0"/>
              <a:t>Linear Regression</a:t>
            </a:r>
          </a:p>
          <a:p>
            <a:pPr lvl="1"/>
            <a:r>
              <a:rPr lang="en-US" u="none" dirty="0"/>
              <a:t>R</a:t>
            </a:r>
            <a:r>
              <a:rPr lang="en-US" u="none" baseline="30000" dirty="0"/>
              <a:t>2</a:t>
            </a:r>
            <a:r>
              <a:rPr lang="en-US" u="none" dirty="0"/>
              <a:t> &amp; Model Coefficients</a:t>
            </a:r>
          </a:p>
          <a:p>
            <a:pPr lvl="1"/>
            <a:r>
              <a:rPr lang="en-US" u="none" dirty="0"/>
              <a:t>Interpretation </a:t>
            </a:r>
          </a:p>
          <a:p>
            <a:pPr lvl="1"/>
            <a:r>
              <a:rPr lang="en-US" u="none" dirty="0"/>
              <a:t>Multivariate Data</a:t>
            </a:r>
          </a:p>
          <a:p>
            <a:pPr lvl="1"/>
            <a:r>
              <a:rPr lang="en-US" u="none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821936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VIDEO_FILES_RECORD" val="&lt;Videos&gt;&lt;Video Name=&quot;FLV_287_1_63926.flv&quot; Position=&quot;1&quot; SlideID=&quot;287&quot;/&gt;&lt;Video Name=&quot;FLV_256_1_23244.flv&quot; Position=&quot;1&quot; SlideID=&quot;256&quot;/&gt;&lt;Video Name=&quot;FLV_256_1_17255.flv&quot; Position=&quot;1&quot; SlideID=&quot;256&quot;/&gt;&lt;Video Name=&quot;FLV_256_1_33907.flv&quot; Position=&quot;1&quot; SlideID=&quot;256&quot;/&gt;&lt;/Videos&gt;&#10;"/>
  <p:tag name="MMPROD_UIDATA" val="&lt;database version=&quot;7.0&quot;&gt;&lt;object type=&quot;1&quot; unique_id=&quot;10001&quot;&gt;&lt;property id=&quot;20141&quot; value=&quot;01 Course Intro&quot;/&gt;&lt;property id=&quot;20148&quot; value=&quot;5&quot;/&gt;&lt;property id=&quot;20184&quot; value=&quot;7&quot;/&gt;&lt;property id=&quot;20226&quot; value=&quot;I:\My Documents\Faculty\Courses\SENG 640, SP13\02. Lecture Materials\01 Course Intro.pptx&quot;/&gt;&lt;property id=&quot;20250&quot; value=&quot;7&quot;/&gt;&lt;property id=&quot;20251&quot; value=&quot;0&quot;/&gt;&lt;property id=&quot;20259&quot; value=&quot;0&quot;/&gt;&lt;property id=&quot;20501&quot; value=&quot;I:\My Documents\Faculty\Courses\SENG 640, SP13\02. Lecture Materials\&quot;/&gt;&lt;object type=&quot;2&quot; unique_id=&quot;10002&quot;&gt;&lt;object type=&quot;3&quot; unique_id=&quot;10003&quot;&gt;&lt;property id=&quot;20148&quot; value=&quot;5&quot;/&gt;&lt;property id=&quot;20300&quot; value=&quot;Slide 1 - &amp;quot;System Architecture&amp;#x0D;&amp;#x0A;SENG 640&amp;quot;&quot;/&gt;&lt;property id=&quot;20303&quot; value=&quot;-1&quot;/&gt;&lt;property id=&quot;20307&quot; value=&quot;256&quot;/&gt;&lt;property id=&quot;20309&quot; value=&quot;-1&quot;/&gt;&lt;/object&gt;&lt;object type=&quot;3&quot; unique_id=&quot;10004&quot;&gt;&lt;property id=&quot;20148&quot; value=&quot;5&quot;/&gt;&lt;property id=&quot;20300&quot; value=&quot;Slide 2 - &amp;quot;Agenda&amp;quot;&quot;/&gt;&lt;property id=&quot;20303&quot; value=&quot;-1&quot;/&gt;&lt;property id=&quot;20307&quot; value=&quot;287&quot;/&gt;&lt;property id=&quot;20308&quot; value=&quot;FLV_287_2_55915.flv&quot;/&gt;&lt;property id=&quot;20309&quot; value=&quot;-1&quot;/&gt;&lt;property id=&quot;20311&quot; value=&quot;0,3356&quot;/&gt;&lt;property id=&quot;20314&quot; value=&quot;0&quot;/&gt;&lt;property id=&quot;20315&quot; value=&quot;0&quot;/&gt;&lt;property id=&quot;20316&quot; value=&quot;3356&quot;/&gt;&lt;/object&gt;&lt;object type=&quot;3&quot; unique_id=&quot;10005&quot;&gt;&lt;property id=&quot;20148&quot; value=&quot;5&quot;/&gt;&lt;property id=&quot;20300&quot; value=&quot;Slide 3 - &amp;quot;Syllabus - Overview&amp;quot;&quot;/&gt;&lt;property id=&quot;20303&quot; value=&quot;-1&quot;/&gt;&lt;property id=&quot;20307&quot; value=&quot;297&quot;/&gt;&lt;property id=&quot;20309&quot; value=&quot;-1&quot;/&gt;&lt;/object&gt;&lt;object type=&quot;3&quot; unique_id=&quot;10006&quot;&gt;&lt;property id=&quot;20148&quot; value=&quot;5&quot;/&gt;&lt;property id=&quot;20300&quot; value=&quot;Slide 4 - &amp;quot;Syllabus - Materials&amp;quot;&quot;/&gt;&lt;property id=&quot;20303&quot; value=&quot;-1&quot;/&gt;&lt;property id=&quot;20307&quot; value=&quot;298&quot;/&gt;&lt;property id=&quot;20309&quot; value=&quot;-1&quot;/&gt;&lt;/object&gt;&lt;object type=&quot;3&quot; unique_id=&quot;10007&quot;&gt;&lt;property id=&quot;20148&quot; value=&quot;5&quot;/&gt;&lt;property id=&quot;20300&quot; value=&quot;Slide 5 - &amp;quot;Syllabus – Learning Outcomes&amp;quot;&quot;/&gt;&lt;property id=&quot;20303&quot; value=&quot;-1&quot;/&gt;&lt;property id=&quot;20307&quot; value=&quot;299&quot;/&gt;&lt;property id=&quot;20309&quot; value=&quot;-1&quot;/&gt;&lt;/object&gt;&lt;object type=&quot;3&quot; unique_id=&quot;10008&quot;&gt;&lt;property id=&quot;20148&quot; value=&quot;5&quot;/&gt;&lt;property id=&quot;20300&quot; value=&quot;Slide 6 - &amp;quot;Syllabus – Grading&amp;quot;&quot;/&gt;&lt;property id=&quot;20303&quot; value=&quot;-1&quot;/&gt;&lt;property id=&quot;20307&quot; value=&quot;300&quot;/&gt;&lt;property id=&quot;20309&quot; value=&quot;-1&quot;/&gt;&lt;/object&gt;&lt;object type=&quot;3&quot; unique_id=&quot;10009&quot;&gt;&lt;property id=&quot;20148&quot; value=&quot;5&quot;/&gt;&lt;property id=&quot;20300&quot; value=&quot;Slide 7 - &amp;quot;Syllabus – Schedule/DL&amp;quot;&quot;/&gt;&lt;property id=&quot;20303&quot; value=&quot;-1&quot;/&gt;&lt;property id=&quot;20307&quot; value=&quot;301&quot;/&gt;&lt;property id=&quot;20309&quot; value=&quot;-1&quot;/&gt;&lt;/object&gt;&lt;object type=&quot;3&quot; unique_id=&quot;10010&quot;&gt;&lt;property id=&quot;20148&quot; value=&quot;5&quot;/&gt;&lt;property id=&quot;20300&quot; value=&quot;Slide 8 - &amp;quot;Homework Project&amp;quot;&quot;/&gt;&lt;property id=&quot;20303&quot; value=&quot;-1&quot;/&gt;&lt;property id=&quot;20307&quot; value=&quot;302&quot;/&gt;&lt;property id=&quot;20309&quot; value=&quot;-1&quot;/&gt;&lt;/object&gt;&lt;object type=&quot;3&quot; unique_id=&quot;10011&quot;&gt;&lt;property id=&quot;20148&quot; value=&quot;5&quot;/&gt;&lt;property id=&quot;20300&quot; value=&quot;Slide 9 - &amp;quot;Homework Project&amp;quot;&quot;/&gt;&lt;property id=&quot;20303&quot; value=&quot;-1&quot;/&gt;&lt;property id=&quot;20307&quot; value=&quot;303&quot;/&gt;&lt;property id=&quot;20309&quot; value=&quot;-1&quot;/&gt;&lt;/object&gt;&lt;object type=&quot;3&quot; unique_id=&quot;10012&quot;&gt;&lt;property id=&quot;20148&quot; value=&quot;5&quot;/&gt;&lt;property id=&quot;20300&quot; value=&quot;Slide 10 - &amp;quot;Homework Template&amp;quot;&quot;/&gt;&lt;property id=&quot;20303&quot; value=&quot;-1&quot;/&gt;&lt;property id=&quot;20307&quot; value=&quot;304&quot;/&gt;&lt;property id=&quot;20309&quot; value=&quot;-1&quot;/&gt;&lt;/object&gt;&lt;object type=&quot;3&quot; unique_id=&quot;10013&quot;&gt;&lt;property id=&quot;20148&quot; value=&quot;5&quot;/&gt;&lt;property id=&quot;20300&quot; value=&quot;Slide 11 - &amp;quot;Software Tool&amp;quot;&quot;/&gt;&lt;property id=&quot;20303&quot; value=&quot;-1&quot;/&gt;&lt;property id=&quot;20307&quot; value=&quot;294&quot;/&gt;&lt;property id=&quot;20309&quot; value=&quot;-1&quot;/&gt;&lt;/object&gt;&lt;object type=&quot;3&quot; unique_id=&quot;10014&quot;&gt;&lt;property id=&quot;20148&quot; value=&quot;5&quot;/&gt;&lt;property id=&quot;20300&quot; value=&quot;Slide 12 - &amp;quot;Software Tool&amp;quot;&quot;/&gt;&lt;property id=&quot;20303&quot; value=&quot;-1&quot;/&gt;&lt;property id=&quot;20307&quot; value=&quot;305&quot;/&gt;&lt;property id=&quot;20309&quot; value=&quot;-1&quot;/&gt;&lt;/object&gt;&lt;object type=&quot;3&quot; unique_id=&quot;10015&quot;&gt;&lt;property id=&quot;20148&quot; value=&quot;5&quot;/&gt;&lt;property id=&quot;20300&quot; value=&quot;Slide 13 - &amp;quot;Summary&amp;quot;&quot;/&gt;&lt;property id=&quot;20303&quot; value=&quot;-1&quot;/&gt;&lt;property id=&quot;20307&quot; value=&quot;296&quot;/&gt;&lt;property id=&quot;20309&quot; value=&quot;-1&quot;/&gt;&lt;/object&gt;&lt;/object&gt;&lt;object type=&quot;8&quot; unique_id=&quot;10030&quot;&gt;&lt;/object&gt;&lt;object type=&quot;10&quot; unique_id=&quot;10391&quot;&gt;&lt;object type=&quot;11&quot; unique_id=&quot;10392&quot;&gt;&lt;/object&gt;&lt;object type=&quot;13&quot; unique_id=&quot;10394&quot;&gt;&lt;/object&gt;&lt;/object&gt;&lt;object type=&quot;4&quot; unique_id=&quot;10393&quot;&gt;&lt;/object&gt;&lt;/object&gt;&lt;/database&gt;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0&quot;/&gt;&lt;lineCharCount val=&quot;5&quot;/&gt;&lt;/TableIndex&gt;&lt;/ShapeTextInfo&gt;"/>
</p:tagLst>
</file>

<file path=ppt/theme/theme1.xml><?xml version="1.0" encoding="utf-8"?>
<a:theme xmlns:a="http://schemas.openxmlformats.org/drawingml/2006/main" name="5000 and Evolutionary Acquis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00 and Evolutionary Acquisi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000 and Evolutionary Acquisi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00 and Evolutionary Acquisi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 lessons</Template>
  <TotalTime>13446</TotalTime>
  <Words>527</Words>
  <Application>Microsoft Macintosh PowerPoint</Application>
  <PresentationFormat>On-screen Show (4:3)</PresentationFormat>
  <Paragraphs>98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</vt:lpstr>
      <vt:lpstr>Tahoma</vt:lpstr>
      <vt:lpstr>Wingdings</vt:lpstr>
      <vt:lpstr>5000 and Evolutionary Acquisition</vt:lpstr>
      <vt:lpstr>1_Default Design</vt:lpstr>
      <vt:lpstr>Machine Learning DASC 522</vt:lpstr>
      <vt:lpstr>Machine Learning </vt:lpstr>
      <vt:lpstr>Machine Learning </vt:lpstr>
      <vt:lpstr>Former Secretary of Defense  AI Introduction </vt:lpstr>
      <vt:lpstr>About Your Instructor</vt:lpstr>
      <vt:lpstr>Course Objectives </vt:lpstr>
      <vt:lpstr>Data Analytics Program Objectives </vt:lpstr>
      <vt:lpstr>Link to Certificate Courses</vt:lpstr>
      <vt:lpstr>Link to Certificate Courses</vt:lpstr>
      <vt:lpstr>Textbook &amp; Software</vt:lpstr>
      <vt:lpstr>Syllabus &amp; Schedule Review</vt:lpstr>
      <vt:lpstr>Former Secretary of Defense  AI Motivation 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SENG520 Course Introduction</dc:title>
  <dc:subject>Course Introduction</dc:subject>
  <dc:creator>Thomas Ford</dc:creator>
  <cp:lastModifiedBy>Dr. Torrey Wagner</cp:lastModifiedBy>
  <cp:revision>265</cp:revision>
  <cp:lastPrinted>2018-03-25T17:25:56Z</cp:lastPrinted>
  <dcterms:created xsi:type="dcterms:W3CDTF">2004-01-05T15:59:25Z</dcterms:created>
  <dcterms:modified xsi:type="dcterms:W3CDTF">2023-09-19T23:28:11Z</dcterms:modified>
</cp:coreProperties>
</file>